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60" r:id="rId13"/>
    <p:sldId id="281" r:id="rId14"/>
    <p:sldId id="261" r:id="rId15"/>
    <p:sldId id="282" r:id="rId16"/>
    <p:sldId id="262" r:id="rId17"/>
    <p:sldId id="284" r:id="rId18"/>
    <p:sldId id="263" r:id="rId19"/>
    <p:sldId id="285" r:id="rId20"/>
    <p:sldId id="269" r:id="rId21"/>
    <p:sldId id="287" r:id="rId22"/>
    <p:sldId id="270" r:id="rId23"/>
    <p:sldId id="288" r:id="rId24"/>
    <p:sldId id="271" r:id="rId25"/>
    <p:sldId id="292" r:id="rId26"/>
    <p:sldId id="293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6" autoAdjust="0"/>
    <p:restoredTop sz="94660"/>
  </p:normalViewPr>
  <p:slideViewPr>
    <p:cSldViewPr snapToGrid="0" snapToObjects="1">
      <p:cViewPr varScale="1">
        <p:scale>
          <a:sx n="110" d="100"/>
          <a:sy n="110" d="100"/>
        </p:scale>
        <p:origin x="1650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10/14/2015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9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10/14/2015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5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10/14/2015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2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10/14/2015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70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10/14/2015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40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10/14/2015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6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10/14/2015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2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10/14/2015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04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10/14/2015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0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10/14/2015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17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10/14/2015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093680-A5C1-A14D-99BE-32264C64C4C8}" type="datetimeFigureOut">
              <a:rPr lang="en-US" smtClean="0"/>
              <a:t>10/14/2015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14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82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maetS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Group JJNW</a:t>
            </a:r>
          </a:p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Presented by Nick and Will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916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solidFill>
                  <a:srgbClr val="FFFF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MySQL</a:t>
            </a:r>
            <a:endParaRPr lang="en-US" b="1" u="sng" dirty="0">
              <a:ln w="11430"/>
              <a:solidFill>
                <a:srgbClr val="FFFF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lt1">
              <a:alpha val="4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err="1" smtClean="0"/>
              <a:t>PHPMyAdmin</a:t>
            </a:r>
            <a:endParaRPr lang="en-US" dirty="0" smtClean="0"/>
          </a:p>
          <a:p>
            <a:pPr lvl="1"/>
            <a:r>
              <a:rPr lang="en-US" dirty="0" smtClean="0"/>
              <a:t>User Interface</a:t>
            </a:r>
          </a:p>
          <a:p>
            <a:pPr lvl="1"/>
            <a:r>
              <a:rPr lang="en-US" dirty="0" smtClean="0"/>
              <a:t>MySQL</a:t>
            </a:r>
          </a:p>
        </p:txBody>
      </p:sp>
    </p:spTree>
    <p:extLst>
      <p:ext uri="{BB962C8B-B14F-4D97-AF65-F5344CB8AC3E}">
        <p14:creationId xmlns:p14="http://schemas.microsoft.com/office/powerpoint/2010/main" val="118687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solidFill>
                  <a:srgbClr val="FFFF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Java Web Server</a:t>
            </a:r>
            <a:endParaRPr lang="en-US" b="1" u="sng" dirty="0">
              <a:ln w="11430"/>
              <a:solidFill>
                <a:srgbClr val="FFFF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lt1">
              <a:alpha val="4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JSP(</a:t>
            </a:r>
            <a:r>
              <a:rPr lang="en-US" dirty="0" err="1" smtClean="0"/>
              <a:t>JavaServer</a:t>
            </a:r>
            <a:r>
              <a:rPr lang="en-US" dirty="0" smtClean="0"/>
              <a:t> Page)</a:t>
            </a:r>
          </a:p>
          <a:p>
            <a:pPr lvl="1"/>
            <a:r>
              <a:rPr lang="en-US" dirty="0" smtClean="0"/>
              <a:t>Java embedded in HTML</a:t>
            </a:r>
          </a:p>
          <a:p>
            <a:pPr lvl="1"/>
            <a:r>
              <a:rPr lang="en-US" dirty="0" smtClean="0"/>
              <a:t>Templating dynamic web pages</a:t>
            </a:r>
          </a:p>
          <a:p>
            <a:r>
              <a:rPr lang="en-US" dirty="0" smtClean="0"/>
              <a:t>Database interaction</a:t>
            </a:r>
          </a:p>
          <a:p>
            <a:pPr lvl="1"/>
            <a:r>
              <a:rPr lang="en-US" dirty="0" smtClean="0"/>
              <a:t>JDBC(Java Database Connectivity)</a:t>
            </a:r>
          </a:p>
        </p:txBody>
      </p:sp>
    </p:spTree>
    <p:extLst>
      <p:ext uri="{BB962C8B-B14F-4D97-AF65-F5344CB8AC3E}">
        <p14:creationId xmlns:p14="http://schemas.microsoft.com/office/powerpoint/2010/main" val="4171848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73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7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Entity-Relation Diagrams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8229600" cy="63976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User Entity and </a:t>
            </a:r>
            <a:r>
              <a:rPr lang="en-US" dirty="0" err="1" smtClean="0"/>
              <a:t>User_Transaction</a:t>
            </a:r>
            <a:r>
              <a:rPr lang="en-US" dirty="0" smtClean="0"/>
              <a:t> Relationship</a:t>
            </a:r>
            <a:endParaRPr lang="en-US" dirty="0"/>
          </a:p>
        </p:txBody>
      </p:sp>
      <p:pic>
        <p:nvPicPr>
          <p:cNvPr id="8" name="Content Placeholder 7" descr="Screen Shot 2015-09-16 at 2.35.17 PM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547" r="-13547"/>
          <a:stretch>
            <a:fillRect/>
          </a:stretch>
        </p:blipFill>
        <p:spPr>
          <a:xfrm>
            <a:off x="457200" y="2174875"/>
            <a:ext cx="8229600" cy="3951288"/>
          </a:xfrm>
        </p:spPr>
      </p:pic>
      <p:sp>
        <p:nvSpPr>
          <p:cNvPr id="9" name="TextBox 8"/>
          <p:cNvSpPr txBox="1"/>
          <p:nvPr/>
        </p:nvSpPr>
        <p:spPr>
          <a:xfrm>
            <a:off x="8902158" y="377471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95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69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6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smtClean="0"/>
              <a:t>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29123" y="1507514"/>
            <a:ext cx="4057677" cy="629839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idx="1"/>
          </p:nvPr>
        </p:nvSpPr>
        <p:spPr>
          <a:xfrm>
            <a:off x="457200" y="1507514"/>
            <a:ext cx="4288714" cy="629839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7200" y="2319368"/>
            <a:ext cx="5508171" cy="10366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510842"/>
            <a:ext cx="4898571" cy="18482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572906"/>
            <a:ext cx="3113314" cy="7210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8665" y="4295863"/>
            <a:ext cx="3088135" cy="206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5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69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6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Entity-Relation Diagrams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8229600" cy="639762"/>
          </a:xfrm>
        </p:spPr>
        <p:txBody>
          <a:bodyPr/>
          <a:lstStyle/>
          <a:p>
            <a:pPr algn="ctr"/>
            <a:r>
              <a:rPr lang="en-US" dirty="0" smtClean="0"/>
              <a:t>Item Entity-Relations</a:t>
            </a:r>
            <a:endParaRPr lang="en-US" dirty="0"/>
          </a:p>
        </p:txBody>
      </p:sp>
      <p:pic>
        <p:nvPicPr>
          <p:cNvPr id="3" name="Content Placeholder 2" descr="Screen Shot 2015-09-16 at 2.35.36 PM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17" r="-11117"/>
          <a:stretch>
            <a:fillRect/>
          </a:stretch>
        </p:blipFill>
        <p:spPr>
          <a:xfrm>
            <a:off x="457200" y="2174875"/>
            <a:ext cx="8229600" cy="3951288"/>
          </a:xfrm>
        </p:spPr>
      </p:pic>
    </p:spTree>
    <p:extLst>
      <p:ext uri="{BB962C8B-B14F-4D97-AF65-F5344CB8AC3E}">
        <p14:creationId xmlns:p14="http://schemas.microsoft.com/office/powerpoint/2010/main" val="363858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69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6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29123" y="1507514"/>
            <a:ext cx="4057677" cy="629839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idx="1"/>
          </p:nvPr>
        </p:nvSpPr>
        <p:spPr>
          <a:xfrm>
            <a:off x="457200" y="1507514"/>
            <a:ext cx="4288714" cy="629839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7200" y="2294328"/>
            <a:ext cx="4171923" cy="9905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441897"/>
            <a:ext cx="2756263" cy="1186553"/>
          </a:xfrm>
          <a:prstGeom prst="rect">
            <a:avLst/>
          </a:prstGeom>
        </p:spPr>
      </p:pic>
      <p:pic>
        <p:nvPicPr>
          <p:cNvPr id="10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4745914" y="2294328"/>
            <a:ext cx="3940886" cy="19609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8585" y="4412228"/>
            <a:ext cx="3938215" cy="16277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4785425"/>
            <a:ext cx="3938215" cy="126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6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7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Entity-Relation Diagrams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Category </a:t>
            </a:r>
            <a:r>
              <a:rPr lang="en-US" dirty="0"/>
              <a:t>Entity </a:t>
            </a:r>
            <a:r>
              <a:rPr lang="en-US" dirty="0" smtClean="0"/>
              <a:t>Relationship</a:t>
            </a:r>
            <a:endParaRPr lang="en-US" dirty="0"/>
          </a:p>
        </p:txBody>
      </p:sp>
      <p:pic>
        <p:nvPicPr>
          <p:cNvPr id="3" name="Content Placeholder 2" descr="Screen Shot 2015-09-16 at 2.35.49 PM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44" b="-4244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Address Entity </a:t>
            </a:r>
            <a:r>
              <a:rPr lang="en-US" dirty="0" smtClean="0"/>
              <a:t>Relationship</a:t>
            </a:r>
            <a:endParaRPr lang="en-US" dirty="0"/>
          </a:p>
        </p:txBody>
      </p:sp>
      <p:pic>
        <p:nvPicPr>
          <p:cNvPr id="8" name="Content Placeholder 7" descr="Screen Shot 2015-09-16 at 2.36.04 PM.png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43" b="-30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8041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69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6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29123" y="1507514"/>
            <a:ext cx="4057677" cy="629839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idx="1"/>
          </p:nvPr>
        </p:nvSpPr>
        <p:spPr>
          <a:xfrm>
            <a:off x="457200" y="1507514"/>
            <a:ext cx="4288714" cy="629839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7199" y="2227229"/>
            <a:ext cx="2535459" cy="1230074"/>
          </a:xfrm>
          <a:prstGeom prst="rect">
            <a:avLst/>
          </a:prstGeom>
        </p:spPr>
      </p:pic>
      <p:pic>
        <p:nvPicPr>
          <p:cNvPr id="9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3245147" y="2227229"/>
            <a:ext cx="5441653" cy="12300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800474"/>
            <a:ext cx="3523638" cy="1381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5359" y="3800474"/>
            <a:ext cx="4451441" cy="228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69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6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Entity-Relation Diagrams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Phone </a:t>
            </a:r>
            <a:r>
              <a:rPr lang="en-US" dirty="0"/>
              <a:t>Entity-</a:t>
            </a:r>
            <a:r>
              <a:rPr lang="en-US" dirty="0" smtClean="0"/>
              <a:t>Relationship</a:t>
            </a:r>
            <a:endParaRPr lang="en-US" dirty="0"/>
          </a:p>
        </p:txBody>
      </p:sp>
      <p:pic>
        <p:nvPicPr>
          <p:cNvPr id="3" name="Content Placeholder 2" descr="Screen Shot 2015-09-16 at 2.36.18 PM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104" b="-8104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910146"/>
          </a:xfrm>
        </p:spPr>
        <p:txBody>
          <a:bodyPr>
            <a:normAutofit/>
          </a:bodyPr>
          <a:lstStyle/>
          <a:p>
            <a:r>
              <a:rPr lang="en-US" dirty="0" smtClean="0"/>
              <a:t>Credit Card </a:t>
            </a:r>
          </a:p>
          <a:p>
            <a:r>
              <a:rPr lang="en-US" dirty="0" smtClean="0"/>
              <a:t>Entity</a:t>
            </a:r>
            <a:r>
              <a:rPr lang="en-US" dirty="0"/>
              <a:t>-</a:t>
            </a:r>
            <a:r>
              <a:rPr lang="en-US" dirty="0" smtClean="0"/>
              <a:t>Relationship</a:t>
            </a:r>
            <a:endParaRPr lang="en-US" dirty="0"/>
          </a:p>
        </p:txBody>
      </p:sp>
      <p:pic>
        <p:nvPicPr>
          <p:cNvPr id="8" name="Content Placeholder 7" descr="Screen Shot 2015-09-16 at 2.36.29 PM.png"/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40" r="4258" b="-16640"/>
          <a:stretch/>
        </p:blipFill>
        <p:spPr>
          <a:xfrm>
            <a:off x="4645025" y="1875489"/>
            <a:ext cx="4174046" cy="4546282"/>
          </a:xfrm>
        </p:spPr>
      </p:pic>
    </p:spTree>
    <p:extLst>
      <p:ext uri="{BB962C8B-B14F-4D97-AF65-F5344CB8AC3E}">
        <p14:creationId xmlns:p14="http://schemas.microsoft.com/office/powerpoint/2010/main" val="330116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69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6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29123" y="1507514"/>
            <a:ext cx="4057677" cy="629839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idx="1"/>
          </p:nvPr>
        </p:nvSpPr>
        <p:spPr>
          <a:xfrm>
            <a:off x="457200" y="1507514"/>
            <a:ext cx="4288714" cy="629839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7201" y="3776017"/>
            <a:ext cx="2346960" cy="1116881"/>
          </a:xfrm>
          <a:prstGeom prst="rect">
            <a:avLst/>
          </a:prstGeom>
        </p:spPr>
      </p:pic>
      <p:pic>
        <p:nvPicPr>
          <p:cNvPr id="10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833257" y="2371102"/>
            <a:ext cx="3853543" cy="12264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" y="2371102"/>
            <a:ext cx="3627121" cy="12324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8283" y="3822746"/>
            <a:ext cx="4333389" cy="186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1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57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Recap</a:t>
            </a:r>
            <a:endParaRPr lang="en-US" b="1" u="sng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solidFill>
            <a:srgbClr val="FFFFFF">
              <a:alpha val="45098"/>
            </a:srgbClr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4400" b="1" dirty="0" err="1" smtClean="0"/>
              <a:t>maetS</a:t>
            </a:r>
            <a:endParaRPr lang="en-US" sz="4400" b="1" dirty="0" smtClean="0"/>
          </a:p>
          <a:p>
            <a:pPr lvl="1"/>
            <a:r>
              <a:rPr lang="en-US" b="1" dirty="0" smtClean="0"/>
              <a:t>A web application to buy, sell and bid on games, merchandise, expansion packs, and user created content.</a:t>
            </a:r>
          </a:p>
          <a:p>
            <a:pPr lvl="1"/>
            <a:r>
              <a:rPr lang="en-US" b="1" dirty="0" smtClean="0"/>
              <a:t>Sellers will be able to set the price of the content and potential put items up for </a:t>
            </a:r>
            <a:r>
              <a:rPr lang="en-US" b="1" smtClean="0"/>
              <a:t>free.</a:t>
            </a:r>
          </a:p>
        </p:txBody>
      </p:sp>
    </p:spTree>
    <p:extLst>
      <p:ext uri="{BB962C8B-B14F-4D97-AF65-F5344CB8AC3E}">
        <p14:creationId xmlns:p14="http://schemas.microsoft.com/office/powerpoint/2010/main" val="184509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69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6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Entity-Relation Diagrams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531255"/>
            <a:ext cx="8229600" cy="501178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Supplier Entity-Relationship</a:t>
            </a:r>
            <a:endParaRPr lang="en-US" dirty="0"/>
          </a:p>
        </p:txBody>
      </p:sp>
      <p:pic>
        <p:nvPicPr>
          <p:cNvPr id="7" name="Content Placeholder 6" descr="Screen Shot 2015-09-16 at 2.37.36 PM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303" r="-27303"/>
          <a:stretch>
            <a:fillRect/>
          </a:stretch>
        </p:blipFill>
        <p:spPr>
          <a:xfrm>
            <a:off x="-130565" y="2032433"/>
            <a:ext cx="9531244" cy="4389338"/>
          </a:xfrm>
        </p:spPr>
      </p:pic>
    </p:spTree>
    <p:extLst>
      <p:ext uri="{BB962C8B-B14F-4D97-AF65-F5344CB8AC3E}">
        <p14:creationId xmlns:p14="http://schemas.microsoft.com/office/powerpoint/2010/main" val="386097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69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6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29123" y="1507514"/>
            <a:ext cx="4057677" cy="629839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idx="1"/>
          </p:nvPr>
        </p:nvSpPr>
        <p:spPr>
          <a:xfrm>
            <a:off x="457200" y="1507514"/>
            <a:ext cx="4288714" cy="629839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7201" y="2442949"/>
            <a:ext cx="5603966" cy="15960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56846"/>
            <a:ext cx="3818708" cy="15858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5914" y="4156846"/>
            <a:ext cx="3940886" cy="232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12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Screen Shot 2015-09-16 at 2.38.02 PM.pn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072" b="-44072"/>
          <a:stretch>
            <a:fillRect/>
          </a:stretch>
        </p:blipFill>
        <p:spPr>
          <a:xfrm>
            <a:off x="4645025" y="1305720"/>
            <a:ext cx="4041775" cy="546028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69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6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Entity-Relation Diagrams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Shop Entity</a:t>
            </a:r>
            <a:r>
              <a:rPr lang="en-US" dirty="0"/>
              <a:t>-</a:t>
            </a:r>
            <a:r>
              <a:rPr lang="en-US" dirty="0" smtClean="0"/>
              <a:t>Relations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87453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Wish list</a:t>
            </a:r>
          </a:p>
          <a:p>
            <a:r>
              <a:rPr lang="en-US" dirty="0" smtClean="0"/>
              <a:t>Entity</a:t>
            </a:r>
            <a:r>
              <a:rPr lang="en-US" dirty="0"/>
              <a:t>-</a:t>
            </a:r>
            <a:r>
              <a:rPr lang="en-US" dirty="0" smtClean="0"/>
              <a:t>Relations</a:t>
            </a:r>
            <a:endParaRPr lang="en-US" dirty="0"/>
          </a:p>
        </p:txBody>
      </p:sp>
      <p:pic>
        <p:nvPicPr>
          <p:cNvPr id="9" name="Content Placeholder 8" descr="Screen Shot 2015-09-16 at 2.37.51 PM.png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742" b="-39742"/>
          <a:stretch>
            <a:fillRect/>
          </a:stretch>
        </p:blipFill>
        <p:spPr>
          <a:xfrm>
            <a:off x="457200" y="1417638"/>
            <a:ext cx="4040188" cy="5241536"/>
          </a:xfrm>
        </p:spPr>
      </p:pic>
    </p:spTree>
    <p:extLst>
      <p:ext uri="{BB962C8B-B14F-4D97-AF65-F5344CB8AC3E}">
        <p14:creationId xmlns:p14="http://schemas.microsoft.com/office/powerpoint/2010/main" val="338793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69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6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29123" y="1507514"/>
            <a:ext cx="4057677" cy="629839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idx="1"/>
          </p:nvPr>
        </p:nvSpPr>
        <p:spPr>
          <a:xfrm>
            <a:off x="457200" y="1507514"/>
            <a:ext cx="4288714" cy="629839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7200" y="2349632"/>
            <a:ext cx="4171923" cy="1371027"/>
          </a:xfrm>
          <a:prstGeom prst="rect">
            <a:avLst/>
          </a:prstGeom>
        </p:spPr>
      </p:pic>
      <p:pic>
        <p:nvPicPr>
          <p:cNvPr id="6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936794" y="2349632"/>
            <a:ext cx="3750006" cy="13710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927866"/>
            <a:ext cx="3457575" cy="1190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5325698"/>
            <a:ext cx="3324225" cy="1362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0650" y="3927866"/>
            <a:ext cx="3486150" cy="12001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3050" y="5335223"/>
            <a:ext cx="333375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1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69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6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Entity-Relation Diagrams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29123" y="1507514"/>
            <a:ext cx="4057677" cy="629839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dirty="0" smtClean="0"/>
              <a:t>Supplier stocked </a:t>
            </a:r>
          </a:p>
          <a:p>
            <a:pPr algn="ctr"/>
            <a:r>
              <a:rPr lang="en-US" dirty="0" smtClean="0"/>
              <a:t>Entity-Relationship</a:t>
            </a:r>
            <a:endParaRPr lang="en-US" dirty="0"/>
          </a:p>
        </p:txBody>
      </p:sp>
      <p:pic>
        <p:nvPicPr>
          <p:cNvPr id="5" name="Content Placeholder 4" descr="Screen Shot 2015-09-16 at 2.38.13 PM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648" r="-28648"/>
          <a:stretch>
            <a:fillRect/>
          </a:stretch>
        </p:blipFill>
        <p:spPr>
          <a:xfrm>
            <a:off x="118695" y="2174875"/>
            <a:ext cx="9025305" cy="3951288"/>
          </a:xfrm>
        </p:spPr>
      </p:pic>
      <p:sp>
        <p:nvSpPr>
          <p:cNvPr id="8" name="Text Placeholder 3"/>
          <p:cNvSpPr>
            <a:spLocks noGrp="1"/>
          </p:cNvSpPr>
          <p:nvPr>
            <p:ph type="body" idx="1"/>
          </p:nvPr>
        </p:nvSpPr>
        <p:spPr>
          <a:xfrm>
            <a:off x="457200" y="1507514"/>
            <a:ext cx="4288714" cy="629839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dirty="0" smtClean="0"/>
              <a:t>User Stocked </a:t>
            </a:r>
          </a:p>
          <a:p>
            <a:pPr algn="ctr"/>
            <a:r>
              <a:rPr lang="en-US" dirty="0" smtClean="0"/>
              <a:t>Entity-Relationship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8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69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6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29123" y="1507514"/>
            <a:ext cx="4057677" cy="629839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idx="1"/>
          </p:nvPr>
        </p:nvSpPr>
        <p:spPr>
          <a:xfrm>
            <a:off x="457200" y="1507514"/>
            <a:ext cx="4288714" cy="629839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626644"/>
            <a:ext cx="3524250" cy="1047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075" y="3631406"/>
            <a:ext cx="351472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3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69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6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29123" y="1507514"/>
            <a:ext cx="4057677" cy="629839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idx="1"/>
          </p:nvPr>
        </p:nvSpPr>
        <p:spPr>
          <a:xfrm>
            <a:off x="457200" y="1507514"/>
            <a:ext cx="4288714" cy="629839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528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7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5">
                  <a:tint val="50000"/>
                  <a:satMod val="300000"/>
                  <a:alpha val="87000"/>
                </a:schemeClr>
              </a:gs>
              <a:gs pos="35000">
                <a:schemeClr val="accent5">
                  <a:tint val="37000"/>
                  <a:satMod val="300000"/>
                  <a:alpha val="87000"/>
                </a:schemeClr>
              </a:gs>
              <a:gs pos="100000">
                <a:schemeClr val="accent5">
                  <a:tint val="15000"/>
                  <a:satMod val="350000"/>
                  <a:alpha val="87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solidFill>
                  <a:srgbClr val="FFFF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Added Functions</a:t>
            </a:r>
            <a:endParaRPr lang="en-US" b="1" u="sng" dirty="0">
              <a:ln w="11430"/>
              <a:solidFill>
                <a:srgbClr val="FFFF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lt1">
              <a:alpha val="4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b="1" u="sng" dirty="0" smtClean="0"/>
              <a:t>Shop</a:t>
            </a:r>
          </a:p>
          <a:p>
            <a:pPr lvl="1"/>
            <a:r>
              <a:rPr lang="en-US" dirty="0" smtClean="0"/>
              <a:t>User viewable shop displaying content for sale.</a:t>
            </a:r>
            <a:endParaRPr lang="en-US" dirty="0"/>
          </a:p>
          <a:p>
            <a:r>
              <a:rPr lang="en-US" b="1" u="sng" dirty="0"/>
              <a:t>Wish </a:t>
            </a:r>
            <a:r>
              <a:rPr lang="en-US" b="1" u="sng" dirty="0" smtClean="0"/>
              <a:t>list</a:t>
            </a:r>
          </a:p>
          <a:p>
            <a:pPr lvl="1"/>
            <a:r>
              <a:rPr lang="en-US" dirty="0" smtClean="0"/>
              <a:t>Users will be able to save and rank items for later purchase.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14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7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5">
                  <a:tint val="50000"/>
                  <a:satMod val="300000"/>
                  <a:alpha val="87000"/>
                </a:schemeClr>
              </a:gs>
              <a:gs pos="35000">
                <a:schemeClr val="accent5">
                  <a:tint val="37000"/>
                  <a:satMod val="300000"/>
                  <a:alpha val="87000"/>
                </a:schemeClr>
              </a:gs>
              <a:gs pos="100000">
                <a:schemeClr val="accent5">
                  <a:tint val="15000"/>
                  <a:satMod val="350000"/>
                  <a:alpha val="87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solidFill>
                  <a:srgbClr val="FFFF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Wish List Use Case</a:t>
            </a:r>
            <a:endParaRPr lang="en-US" b="1" u="sng" dirty="0">
              <a:ln w="11430"/>
              <a:solidFill>
                <a:srgbClr val="FFFF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lt1">
              <a:alpha val="4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You find </a:t>
            </a:r>
            <a:r>
              <a:rPr lang="en-US" dirty="0"/>
              <a:t>a copy of the </a:t>
            </a:r>
            <a:r>
              <a:rPr lang="en-US" dirty="0" smtClean="0"/>
              <a:t>Pokémon </a:t>
            </a:r>
            <a:r>
              <a:rPr lang="en-US" dirty="0"/>
              <a:t>Master Trainer board game</a:t>
            </a:r>
          </a:p>
          <a:p>
            <a:pPr lvl="1"/>
            <a:r>
              <a:rPr lang="en-US" dirty="0"/>
              <a:t>The price is set to 200 dollars </a:t>
            </a:r>
            <a:r>
              <a:rPr lang="en-US" dirty="0" smtClean="0"/>
              <a:t>but you don’t currently have the funds</a:t>
            </a:r>
          </a:p>
          <a:p>
            <a:pPr lvl="1"/>
            <a:r>
              <a:rPr lang="en-US" dirty="0" smtClean="0"/>
              <a:t>You put </a:t>
            </a:r>
            <a:r>
              <a:rPr lang="en-US" dirty="0"/>
              <a:t>it on </a:t>
            </a:r>
            <a:r>
              <a:rPr lang="en-US" dirty="0" smtClean="0"/>
              <a:t>your wish list </a:t>
            </a:r>
            <a:r>
              <a:rPr lang="en-US" dirty="0"/>
              <a:t>so </a:t>
            </a:r>
            <a:r>
              <a:rPr lang="en-US" dirty="0" smtClean="0"/>
              <a:t>you </a:t>
            </a:r>
            <a:r>
              <a:rPr lang="en-US" dirty="0"/>
              <a:t>can easily go back and find it later</a:t>
            </a:r>
          </a:p>
          <a:p>
            <a:pPr lvl="1"/>
            <a:r>
              <a:rPr lang="en-US" dirty="0"/>
              <a:t>When the item is bought before </a:t>
            </a:r>
            <a:r>
              <a:rPr lang="en-US" dirty="0" smtClean="0"/>
              <a:t>you have a chance to buy, you </a:t>
            </a:r>
            <a:r>
              <a:rPr lang="en-US" dirty="0"/>
              <a:t>is notified via email and it is removed from </a:t>
            </a:r>
            <a:r>
              <a:rPr lang="en-US" dirty="0" smtClean="0"/>
              <a:t>your </a:t>
            </a:r>
            <a:r>
              <a:rPr lang="en-US" dirty="0"/>
              <a:t>list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90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7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5">
                  <a:tint val="50000"/>
                  <a:satMod val="300000"/>
                  <a:alpha val="87000"/>
                </a:schemeClr>
              </a:gs>
              <a:gs pos="35000">
                <a:schemeClr val="accent5">
                  <a:tint val="37000"/>
                  <a:satMod val="300000"/>
                  <a:alpha val="87000"/>
                </a:schemeClr>
              </a:gs>
              <a:gs pos="100000">
                <a:schemeClr val="accent5">
                  <a:tint val="15000"/>
                  <a:satMod val="350000"/>
                  <a:alpha val="87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solidFill>
                  <a:srgbClr val="FFFF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Personal Shop Use Case</a:t>
            </a:r>
            <a:endParaRPr lang="en-US" b="1" u="sng" dirty="0">
              <a:ln w="11430"/>
              <a:solidFill>
                <a:srgbClr val="FFFF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lt1">
              <a:alpha val="4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r>
              <a:rPr lang="en-US" dirty="0" smtClean="0"/>
              <a:t>You decide </a:t>
            </a:r>
            <a:r>
              <a:rPr lang="en-US" dirty="0"/>
              <a:t>that </a:t>
            </a:r>
            <a:r>
              <a:rPr lang="en-US" dirty="0" smtClean="0"/>
              <a:t>you </a:t>
            </a:r>
            <a:r>
              <a:rPr lang="en-US" dirty="0"/>
              <a:t>have a lot of tabletop games </a:t>
            </a:r>
            <a:r>
              <a:rPr lang="en-US" dirty="0" smtClean="0"/>
              <a:t>you </a:t>
            </a:r>
            <a:r>
              <a:rPr lang="en-US" dirty="0"/>
              <a:t>will no longer be playing and would like to sell for some extra cash to support </a:t>
            </a:r>
            <a:r>
              <a:rPr lang="en-US" dirty="0" smtClean="0"/>
              <a:t>your </a:t>
            </a:r>
            <a:r>
              <a:rPr lang="en-US" dirty="0"/>
              <a:t>habit</a:t>
            </a:r>
          </a:p>
          <a:p>
            <a:pPr lvl="1"/>
            <a:r>
              <a:rPr lang="en-US" dirty="0" smtClean="0"/>
              <a:t>You </a:t>
            </a:r>
            <a:r>
              <a:rPr lang="en-US" dirty="0"/>
              <a:t>go to </a:t>
            </a:r>
            <a:r>
              <a:rPr lang="en-US" dirty="0" smtClean="0"/>
              <a:t>your </a:t>
            </a:r>
            <a:r>
              <a:rPr lang="en-US" dirty="0"/>
              <a:t>profile and open a shop and put in all of </a:t>
            </a:r>
            <a:r>
              <a:rPr lang="en-US" dirty="0" smtClean="0"/>
              <a:t>your </a:t>
            </a:r>
            <a:r>
              <a:rPr lang="en-US" dirty="0"/>
              <a:t>extra games</a:t>
            </a:r>
          </a:p>
          <a:p>
            <a:pPr lvl="1"/>
            <a:r>
              <a:rPr lang="en-US" dirty="0" smtClean="0"/>
              <a:t>You can now </a:t>
            </a:r>
            <a:r>
              <a:rPr lang="en-US" dirty="0"/>
              <a:t>distribute this link to buyers and display all of </a:t>
            </a:r>
            <a:r>
              <a:rPr lang="en-US" dirty="0" smtClean="0"/>
              <a:t>your </a:t>
            </a:r>
            <a:r>
              <a:rPr lang="en-US" dirty="0"/>
              <a:t>items </a:t>
            </a:r>
            <a:r>
              <a:rPr lang="en-US" dirty="0" smtClean="0"/>
              <a:t>in one unified location</a:t>
            </a:r>
            <a:endParaRPr lang="en-US" dirty="0"/>
          </a:p>
          <a:p>
            <a:pPr lvl="1"/>
            <a:r>
              <a:rPr lang="en-US" dirty="0"/>
              <a:t>Users who find an item in this shop </a:t>
            </a:r>
            <a:r>
              <a:rPr lang="en-US" dirty="0" smtClean="0"/>
              <a:t>while using the  search feature </a:t>
            </a:r>
            <a:r>
              <a:rPr lang="en-US" dirty="0"/>
              <a:t>can also click a link and view the rest of the items </a:t>
            </a:r>
            <a:r>
              <a:rPr lang="en-US" dirty="0" smtClean="0"/>
              <a:t>in your </a:t>
            </a:r>
            <a:r>
              <a:rPr lang="en-US" dirty="0"/>
              <a:t>shop.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41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7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5">
                  <a:tint val="50000"/>
                  <a:satMod val="300000"/>
                  <a:alpha val="87000"/>
                </a:schemeClr>
              </a:gs>
              <a:gs pos="35000">
                <a:schemeClr val="accent5">
                  <a:tint val="37000"/>
                  <a:satMod val="300000"/>
                  <a:alpha val="87000"/>
                </a:schemeClr>
              </a:gs>
              <a:gs pos="100000">
                <a:schemeClr val="accent5">
                  <a:tint val="15000"/>
                  <a:satMod val="350000"/>
                  <a:alpha val="87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solidFill>
                  <a:srgbClr val="FFFF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Sale Item Use Case</a:t>
            </a:r>
            <a:endParaRPr lang="en-US" b="1" u="sng" dirty="0">
              <a:ln w="11430"/>
              <a:solidFill>
                <a:srgbClr val="FFFF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lt1">
              <a:alpha val="4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You just bought Minecraft and </a:t>
            </a:r>
            <a:r>
              <a:rPr lang="en-US" dirty="0" smtClean="0"/>
              <a:t>want </a:t>
            </a:r>
            <a:r>
              <a:rPr lang="en-US" dirty="0"/>
              <a:t>to get some mods</a:t>
            </a:r>
          </a:p>
          <a:p>
            <a:pPr lvl="1"/>
            <a:r>
              <a:rPr lang="en-US" dirty="0"/>
              <a:t>Browse to Minecraft-&gt;Mods</a:t>
            </a:r>
          </a:p>
          <a:p>
            <a:pPr lvl="1"/>
            <a:r>
              <a:rPr lang="en-US" dirty="0"/>
              <a:t>Find the mod you want and click “buy” </a:t>
            </a:r>
          </a:p>
          <a:p>
            <a:pPr lvl="1"/>
            <a:r>
              <a:rPr lang="en-US" dirty="0"/>
              <a:t>Check email </a:t>
            </a:r>
            <a:r>
              <a:rPr lang="en-US" dirty="0" smtClean="0"/>
              <a:t>for your </a:t>
            </a:r>
            <a:r>
              <a:rPr lang="en-US" dirty="0"/>
              <a:t>download link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24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7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5">
                  <a:tint val="50000"/>
                  <a:satMod val="300000"/>
                  <a:alpha val="87000"/>
                </a:schemeClr>
              </a:gs>
              <a:gs pos="35000">
                <a:schemeClr val="accent5">
                  <a:tint val="37000"/>
                  <a:satMod val="300000"/>
                  <a:alpha val="87000"/>
                </a:schemeClr>
              </a:gs>
              <a:gs pos="100000">
                <a:schemeClr val="accent5">
                  <a:tint val="15000"/>
                  <a:satMod val="350000"/>
                  <a:alpha val="87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solidFill>
                  <a:srgbClr val="FFFF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Auction Item Use Case</a:t>
            </a:r>
            <a:endParaRPr lang="en-US" b="1" u="sng" dirty="0">
              <a:ln w="11430"/>
              <a:solidFill>
                <a:srgbClr val="FFFF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lt1">
              <a:alpha val="4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You want </a:t>
            </a:r>
            <a:r>
              <a:rPr lang="en-US" dirty="0"/>
              <a:t>a plush of </a:t>
            </a:r>
            <a:r>
              <a:rPr lang="en-US" dirty="0" err="1"/>
              <a:t>Rammus</a:t>
            </a:r>
            <a:endParaRPr lang="en-US" dirty="0"/>
          </a:p>
          <a:p>
            <a:pPr lvl="1"/>
            <a:r>
              <a:rPr lang="en-US" dirty="0" smtClean="0"/>
              <a:t>Search for </a:t>
            </a:r>
            <a:r>
              <a:rPr lang="en-US" dirty="0"/>
              <a:t>“</a:t>
            </a:r>
            <a:r>
              <a:rPr lang="en-US" dirty="0" err="1"/>
              <a:t>Rammus</a:t>
            </a:r>
            <a:r>
              <a:rPr lang="en-US" dirty="0"/>
              <a:t> plush” in </a:t>
            </a:r>
            <a:r>
              <a:rPr lang="en-US" dirty="0" smtClean="0"/>
              <a:t>the search </a:t>
            </a:r>
            <a:r>
              <a:rPr lang="en-US" dirty="0"/>
              <a:t>bar </a:t>
            </a:r>
          </a:p>
          <a:p>
            <a:pPr lvl="1"/>
            <a:r>
              <a:rPr lang="en-US" dirty="0" smtClean="0"/>
              <a:t>Click </a:t>
            </a:r>
            <a:r>
              <a:rPr lang="en-US" dirty="0"/>
              <a:t>on an auction </a:t>
            </a:r>
            <a:r>
              <a:rPr lang="en-US" dirty="0" smtClean="0"/>
              <a:t>listing </a:t>
            </a:r>
            <a:r>
              <a:rPr lang="en-US" dirty="0"/>
              <a:t>and </a:t>
            </a:r>
            <a:r>
              <a:rPr lang="en-US" dirty="0" smtClean="0"/>
              <a:t>enter </a:t>
            </a:r>
            <a:r>
              <a:rPr lang="en-US" dirty="0"/>
              <a:t>a bid</a:t>
            </a:r>
          </a:p>
          <a:p>
            <a:pPr lvl="1"/>
            <a:r>
              <a:rPr lang="en-US" dirty="0" smtClean="0"/>
              <a:t>Some time later, you are </a:t>
            </a:r>
            <a:r>
              <a:rPr lang="en-US" dirty="0"/>
              <a:t>notified by email that </a:t>
            </a:r>
            <a:r>
              <a:rPr lang="en-US" dirty="0" smtClean="0"/>
              <a:t>you were outbid</a:t>
            </a:r>
          </a:p>
          <a:p>
            <a:pPr lvl="1"/>
            <a:r>
              <a:rPr lang="en-US" dirty="0" smtClean="0"/>
              <a:t>Go to your bid history and place a higher bid</a:t>
            </a:r>
            <a:endParaRPr lang="en-US" dirty="0"/>
          </a:p>
          <a:p>
            <a:pPr lvl="1"/>
            <a:r>
              <a:rPr lang="en-US" dirty="0" smtClean="0"/>
              <a:t>Win the </a:t>
            </a:r>
            <a:r>
              <a:rPr lang="en-US" dirty="0" err="1" smtClean="0"/>
              <a:t>Rammus</a:t>
            </a:r>
            <a:r>
              <a:rPr lang="en-US" dirty="0" smtClean="0"/>
              <a:t> plush and then make the payment and receive </a:t>
            </a:r>
            <a:r>
              <a:rPr lang="en-US" dirty="0"/>
              <a:t>it in the mail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19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solidFill>
                  <a:srgbClr val="FFFF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Technical Survey</a:t>
            </a:r>
            <a:endParaRPr lang="en-US" b="1" u="sng" dirty="0">
              <a:ln w="11430"/>
              <a:solidFill>
                <a:srgbClr val="FFFF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lt1">
              <a:alpha val="4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Front end:</a:t>
            </a:r>
          </a:p>
          <a:p>
            <a:pPr lvl="1"/>
            <a:r>
              <a:rPr lang="en-US" dirty="0" smtClean="0"/>
              <a:t>HTML5/CSS</a:t>
            </a:r>
          </a:p>
          <a:p>
            <a:pPr lvl="1"/>
            <a:r>
              <a:rPr lang="en-US" dirty="0" smtClean="0"/>
              <a:t>JavaScript</a:t>
            </a:r>
          </a:p>
          <a:p>
            <a:r>
              <a:rPr lang="en-US" dirty="0" smtClean="0"/>
              <a:t>Back end:</a:t>
            </a:r>
          </a:p>
          <a:p>
            <a:pPr lvl="1"/>
            <a:r>
              <a:rPr lang="en-US" dirty="0" smtClean="0"/>
              <a:t>MySQL</a:t>
            </a:r>
          </a:p>
          <a:p>
            <a:pPr lvl="1"/>
            <a:r>
              <a:rPr lang="en-US" dirty="0" smtClean="0"/>
              <a:t>Java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76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solidFill>
                  <a:srgbClr val="FFFF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HTML5/CSS/JavaScript</a:t>
            </a:r>
            <a:endParaRPr lang="en-US" b="1" u="sng" dirty="0">
              <a:ln w="11430"/>
              <a:solidFill>
                <a:srgbClr val="FFFF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lt1">
              <a:alpha val="4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HTML5/CSS</a:t>
            </a:r>
          </a:p>
          <a:p>
            <a:pPr lvl="1"/>
            <a:r>
              <a:rPr lang="en-US" dirty="0" smtClean="0"/>
              <a:t>Bootstrap</a:t>
            </a:r>
          </a:p>
          <a:p>
            <a:r>
              <a:rPr lang="en-US" dirty="0" smtClean="0"/>
              <a:t>JavaScript</a:t>
            </a:r>
          </a:p>
          <a:p>
            <a:pPr lvl="1"/>
            <a:r>
              <a:rPr lang="en-US" dirty="0" err="1" smtClean="0"/>
              <a:t>Jquery</a:t>
            </a:r>
            <a:endParaRPr lang="en-US" dirty="0" smtClean="0"/>
          </a:p>
          <a:p>
            <a:pPr lvl="1"/>
            <a:r>
              <a:rPr lang="en-US" dirty="0" err="1" smtClean="0"/>
              <a:t>RequireJS</a:t>
            </a:r>
            <a:endParaRPr lang="en-US" dirty="0" smtClean="0"/>
          </a:p>
          <a:p>
            <a:pPr lvl="1"/>
            <a:r>
              <a:rPr lang="en-US" dirty="0" smtClean="0"/>
              <a:t>AngularJS</a:t>
            </a:r>
          </a:p>
        </p:txBody>
      </p:sp>
    </p:spTree>
    <p:extLst>
      <p:ext uri="{BB962C8B-B14F-4D97-AF65-F5344CB8AC3E}">
        <p14:creationId xmlns:p14="http://schemas.microsoft.com/office/powerpoint/2010/main" val="22501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446</Words>
  <Application>Microsoft Office PowerPoint</Application>
  <PresentationFormat>On-screen Show (4:3)</PresentationFormat>
  <Paragraphs>88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maetS</vt:lpstr>
      <vt:lpstr>Recap</vt:lpstr>
      <vt:lpstr>Added Functions</vt:lpstr>
      <vt:lpstr>Wish List Use Case</vt:lpstr>
      <vt:lpstr>Personal Shop Use Case</vt:lpstr>
      <vt:lpstr>Sale Item Use Case</vt:lpstr>
      <vt:lpstr>Auction Item Use Case</vt:lpstr>
      <vt:lpstr>Technical Survey</vt:lpstr>
      <vt:lpstr>HTML5/CSS/JavaScript</vt:lpstr>
      <vt:lpstr>MySQL</vt:lpstr>
      <vt:lpstr>Java Web Server</vt:lpstr>
      <vt:lpstr>Entity-Relation Diagrams</vt:lpstr>
      <vt:lpstr>Schema</vt:lpstr>
      <vt:lpstr>Entity-Relation Diagrams</vt:lpstr>
      <vt:lpstr>Schema</vt:lpstr>
      <vt:lpstr>Entity-Relation Diagrams</vt:lpstr>
      <vt:lpstr>Schema</vt:lpstr>
      <vt:lpstr>Entity-Relation Diagrams</vt:lpstr>
      <vt:lpstr>Schema</vt:lpstr>
      <vt:lpstr>Entity-Relation Diagrams</vt:lpstr>
      <vt:lpstr>Schema</vt:lpstr>
      <vt:lpstr>Entity-Relation Diagrams</vt:lpstr>
      <vt:lpstr>Schema</vt:lpstr>
      <vt:lpstr>Entity-Relation Diagrams</vt:lpstr>
      <vt:lpstr>Schema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Grant</dc:creator>
  <cp:lastModifiedBy>Nicholas Denaro</cp:lastModifiedBy>
  <cp:revision>47</cp:revision>
  <dcterms:created xsi:type="dcterms:W3CDTF">2015-09-15T15:13:24Z</dcterms:created>
  <dcterms:modified xsi:type="dcterms:W3CDTF">2015-10-14T20:55:17Z</dcterms:modified>
</cp:coreProperties>
</file>